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3" r:id="rId2"/>
    <p:sldMasterId id="2147483696" r:id="rId3"/>
    <p:sldMasterId id="2147483979" r:id="rId4"/>
  </p:sldMasterIdLst>
  <p:notesMasterIdLst>
    <p:notesMasterId r:id="rId29"/>
  </p:notesMasterIdLst>
  <p:handoutMasterIdLst>
    <p:handoutMasterId r:id="rId30"/>
  </p:handoutMasterIdLst>
  <p:sldIdLst>
    <p:sldId id="271" r:id="rId5"/>
    <p:sldId id="285" r:id="rId6"/>
    <p:sldId id="311" r:id="rId7"/>
    <p:sldId id="332" r:id="rId8"/>
    <p:sldId id="334" r:id="rId9"/>
    <p:sldId id="290" r:id="rId10"/>
    <p:sldId id="335" r:id="rId11"/>
    <p:sldId id="336" r:id="rId12"/>
    <p:sldId id="347" r:id="rId13"/>
    <p:sldId id="317" r:id="rId14"/>
    <p:sldId id="318" r:id="rId15"/>
    <p:sldId id="319" r:id="rId16"/>
    <p:sldId id="337" r:id="rId17"/>
    <p:sldId id="322" r:id="rId18"/>
    <p:sldId id="346" r:id="rId19"/>
    <p:sldId id="339" r:id="rId20"/>
    <p:sldId id="340" r:id="rId21"/>
    <p:sldId id="333" r:id="rId22"/>
    <p:sldId id="342" r:id="rId23"/>
    <p:sldId id="338" r:id="rId24"/>
    <p:sldId id="343" r:id="rId25"/>
    <p:sldId id="344" r:id="rId26"/>
    <p:sldId id="345" r:id="rId27"/>
    <p:sldId id="326" r:id="rId28"/>
  </p:sldIdLst>
  <p:sldSz cx="9144000" cy="6858000" type="screen4x3"/>
  <p:notesSz cx="6797675" cy="9926638"/>
  <p:custDataLst>
    <p:tags r:id="rId31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LEUCCI" initials="" lastIdx="10" clrIdx="0"/>
  <p:cmAuthor id="2" name="NATHALIE HERVE" initials="NH" lastIdx="11" clrIdx="1"/>
  <p:cmAuthor id="3" name="NATHALIE HERVE" initials="" lastIdx="3" clrIdx="2"/>
  <p:cmAuthor id="4" name="AGNES POUSSIN" initials="AP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4" autoAdjust="0"/>
    <p:restoredTop sz="94661"/>
  </p:normalViewPr>
  <p:slideViewPr>
    <p:cSldViewPr snapToGrid="0" snapToObjects="1">
      <p:cViewPr varScale="1">
        <p:scale>
          <a:sx n="69" d="100"/>
          <a:sy n="69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E7D4145-7924-9B48-BB02-EF7A9E4B7A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9921E7-BD7F-464C-8EA9-FBACA3E77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12DD7C-6B7C-4808-9640-A678A7113D5D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FC0AF1-B9EA-074A-A0A5-931E07968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9B74A1-39A3-B145-91A0-B4E692720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294685-DF7C-4E5F-8951-7DB775BDCC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F2584E-786E-8840-8EF3-FEB04E3AD8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6588F4-B90A-6C4C-89F6-22D7F7B65E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840B3F-51CF-45AB-B7A5-D43C77298EFD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59D7988-D34D-9D49-8709-75105FDD3F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B72BE8A-E10F-D54C-9610-8B19EC929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15F7-5E3B-7F4A-9646-508C32299A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7F483B-DAEE-5244-8655-21298A4D8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E9B4EA-9FB3-4DD3-94B9-0C0317A993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2980E-2C0B-4E60-83EA-80D752AA2AC2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3B5D29-B914-7E4A-BFF8-8702768680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CA7D-EB5E-4D0A-95B7-178474D4DD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07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27C55DC-8BE2-DE46-A105-C0871E480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D269-5298-47B3-96F4-B5BBFBB653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7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D13D7F-F0F8-B44D-B29A-7C134D3E81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6413" y="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pic>
        <p:nvPicPr>
          <p:cNvPr id="5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68B4D6C-3B0D-4442-8FCB-33C4FD9004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860B-4858-4FC4-BB12-1E628B36F8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433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8ECEDE8-A5AD-F54C-A2CA-BD39F6413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746C-0F6E-4CB9-A725-5A34988E67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474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DB81B-79C2-1F49-B01C-CA9B755525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35C2-CCBC-48C1-B4B8-34E2173C1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39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365A82-352C-1C48-B614-C1A15C47B0CF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BFDF1-1BD3-1948-9CC4-7CDE9F1B45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1900" y="-36513"/>
            <a:ext cx="537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F5CFC1-A1A4-3A4F-BCFC-4321F88FF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D83D-6D93-4DA0-9323-505326F3FF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16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AD3519-09D1-DF41-B16C-96331B9D26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7017-C717-40F9-99AC-C1A679D696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99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CB6F0-DD9C-8641-B650-24A5FCABD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0" y="-36513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5894D-388D-CB4C-8464-C7EC41BB0B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F198-CBC4-41E5-8DC4-6D2CE330B0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184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0E2AD71-6AD8-F643-963F-D5913213A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8B88-AAE5-44B9-875C-ECC6A887EC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6529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4BE7EF-43A5-4640-A213-540382194C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F481-D4C0-4744-B07B-56795BA95F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635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9">
            <a:extLst>
              <a:ext uri="{FF2B5EF4-FFF2-40B4-BE49-F238E27FC236}">
                <a16:creationId xmlns:a16="http://schemas.microsoft.com/office/drawing/2014/main" id="{ECC172DC-DB7B-1648-B2D7-A2C27CF7BC86}"/>
              </a:ext>
            </a:extLst>
          </p:cNvPr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93D785-EBB1-FA45-A643-D8266F6FC654}"/>
                </a:ext>
              </a:extLst>
            </p:cNvPr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3F3908-BA3C-C449-A05E-1EDB4060F04F}"/>
                </a:ext>
              </a:extLst>
            </p:cNvPr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7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2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avec infographie">
    <p:bg>
      <p:bgPr>
        <a:solidFill>
          <a:srgbClr val="ED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510828A-268A-4847-AC68-1978955AE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EB68-1E55-4174-AAE8-D611DD5C77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6477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str-delcom\BAC 2021\PPT\PPT POUR PARENTS 3E\Visuels\éléments graphiques\PPT_BAC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61925"/>
            <a:ext cx="91821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279C265-56A2-4D46-9728-6114517C60D8}"/>
              </a:ext>
            </a:extLst>
          </p:cNvPr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286" y="21362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F8C55-83C8-6D4D-9876-D90819F0C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61A5-4CB7-439B-AAD5-96DB3BBE12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154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44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C48D5DC-0173-694B-AA01-4BCC0A96C5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14B3-B08A-481B-9D23-D9EC75323D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12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E1D469-D7A1-0444-BBB8-8FF4983836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E415-CD51-4200-A439-D259D0C1B3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0936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0F8C535-891F-864A-A2B9-F41EFB7B5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452A-5E8D-4DE3-9AD5-C934E05EF1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999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B0CB6B-26FA-BB47-B62D-8FF08D8D8B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C19B-3B58-4B10-8413-980B269B52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989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43D4F9-C6F2-3743-8B5A-6E4AA3DA55C8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F1251-98BF-1645-98F2-B86BCA445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375B-E92A-40B9-8560-EA22425786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54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B73A5B-B48E-7047-B4AC-428D6CF5FE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B265-6B8A-4EE5-BFE4-89EBCCAADE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1519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E3D2C8E-47AB-6542-AB76-17C3959EEEB3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589592-1B69-ED42-B0D3-71758D8C80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REMUSCLER L’EXAMEN DU BACCALAURÉAT</a:t>
            </a:r>
          </a:p>
          <a:p>
            <a:pPr eaLnBrk="1" hangingPunct="1">
              <a:defRPr/>
            </a:pPr>
            <a:endParaRPr lang="fr-FR" altLang="fr-FR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F273D05-FA73-9D46-962A-A53B34963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F7-9EEB-4E57-94D4-5E2CA5DB16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7377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67CB2-48F5-9D46-B0F8-70584D6370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1B09-B907-41B2-A12C-1D8566F801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346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7EC0F5F-F525-204C-B8C7-65E2F3489812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C0262-6E1C-1143-8550-9F3CD3147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C758-03B3-461D-A650-8F588AE2EB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79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D602B4-5B99-5447-A23B-A8C1E0901390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D0C75A96-CA6C-1D48-BB76-A1518D28D9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7C89-CC80-43E5-BE4E-B1A76F75A9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4501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A5074-05D7-9C42-9E9F-642A5E6AF4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B34C-6539-430F-950D-841CEF7D5C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4817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893035-7C45-6445-ADF8-E6962EAC4209}"/>
              </a:ext>
            </a:extLst>
          </p:cNvPr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</a:rPr>
              <a:t>La classe de seconde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</a:rPr>
              <a:t>voie générale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C59E9D-E5EE-E047-8BA0-3B8AC4973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D602-9F8D-4BE7-A2C1-0959FCA7CF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2740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B202E9-E350-AF43-9F2F-2F8605CC95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5192-4A03-4CDD-AD9C-644DA613B6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5334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00BDAD7-2CB0-254D-A13E-6F50907A63EB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CA072-2E14-2545-A86F-199327D7A6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VOIE GÉNÉRALE :</a:t>
            </a:r>
          </a:p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CAFC41C-32BE-AF4F-AA7A-A35B87767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7834-3590-4394-8F94-14A1B532AC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153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4604C9B-E48C-E54F-B4B1-4D71D85E8AC9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1AE094-C833-2540-9472-8A5BA4B72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VOIE TECHNOLOGIQUE :</a:t>
            </a:r>
          </a:p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03CF72C5-BD57-3E43-8725-6A5B6E0A13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9F88-BB79-4DCF-AB50-D7EB4BA458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684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F23E00-C224-B740-966F-8DDD483208A5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946054-553B-F542-BF52-F9EECF6ABE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VOIE TECHNOLOGIQUE :</a:t>
            </a:r>
          </a:p>
          <a:p>
            <a:pPr algn="r" eaLnBrk="1" hangingPunct="1">
              <a:defRPr/>
            </a:pPr>
            <a:r>
              <a:rPr lang="fr-FR" altLang="fr-FR">
                <a:solidFill>
                  <a:prstClr val="white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2B08C1B-8006-124C-B07A-015181354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473E-4740-4722-9BB9-6F97926BDA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0979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788F8A-A066-ED44-9B05-F98B056DC6FC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D815C-B99E-CA4E-954D-3F649CFA0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dirty="0">
                <a:solidFill>
                  <a:prstClr val="white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CEC88595-95CF-EE4C-A11D-78C3F08BAA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527C-000B-439B-AA34-D36C9B1E7F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625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E2A10D8-D1BD-C641-A3B3-9A58E168E6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040B-6F03-43A1-ADF6-102F766225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5159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E2A10D8-D1BD-C641-A3B3-9A58E168E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4B86-8E69-4760-B995-613AE15088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045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8225E-A0EC-9D4E-96F2-8B9BEFEC5E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F6C2-EDC9-4F66-A0E2-5A07E8C8AE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5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45C846-BE2C-964B-91B6-0C4A9AB181C5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BA476-AE91-A643-972D-72370BE20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F99C-F5F9-4A67-A3C3-9DBE3DE4CF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65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E54CEA-69A3-C142-BBF3-7DEAB86AE1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DB4-D640-4AB3-990A-771672CC5E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456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70D7A16-B005-DC43-BED3-3061D1966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3BEA-AAA2-41D1-BB5D-F025AD64E9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88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6B968E-2260-5A4F-BC2E-6E3CC29FD5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E35C-2822-4031-ABFA-0DAB59312C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08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A58123-E1C5-D44C-881E-DAA39A2CA6ED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863913-5297-DF4B-A52B-4AEC5A6F3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0914-27ED-4356-8CF9-213D69562F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586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1E740A-FB87-3544-A384-7DC24F3BB8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91E1-9BAA-4FE1-B1D8-A30FCFBDA1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534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D9565E-053B-834A-86EE-AB6F1945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2AD71-6AD8-F643-963F-D5913213A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17C493-5ADF-4CFA-A316-93BFD3A93F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4F527BD4-BE38-1A43-AFDB-52F3D1E0E8CF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3" name="ZoneTexte 3">
            <a:extLst>
              <a:ext uri="{FF2B5EF4-FFF2-40B4-BE49-F238E27FC236}">
                <a16:creationId xmlns:a16="http://schemas.microsoft.com/office/drawing/2014/main" id="{B8A490F3-F0C4-1844-AA9D-1A0A9099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fr-FR" altLang="fr-FR" b="1">
              <a:solidFill>
                <a:srgbClr val="005E8B"/>
              </a:solidFill>
            </a:endParaRPr>
          </a:p>
        </p:txBody>
      </p:sp>
      <p:pic>
        <p:nvPicPr>
          <p:cNvPr id="1031" name="Image 1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11" r:id="rId1"/>
    <p:sldLayoutId id="2147487812" r:id="rId2"/>
    <p:sldLayoutId id="2147487813" r:id="rId3"/>
    <p:sldLayoutId id="2147487814" r:id="rId4"/>
    <p:sldLayoutId id="2147487815" r:id="rId5"/>
    <p:sldLayoutId id="2147487816" r:id="rId6"/>
    <p:sldLayoutId id="2147487817" r:id="rId7"/>
    <p:sldLayoutId id="2147487818" r:id="rId8"/>
    <p:sldLayoutId id="2147487819" r:id="rId9"/>
    <p:sldLayoutId id="2147487820" r:id="rId10"/>
    <p:sldLayoutId id="2147487821" r:id="rId11"/>
    <p:sldLayoutId id="2147487822" r:id="rId12"/>
    <p:sldLayoutId id="2147487823" r:id="rId13"/>
    <p:sldLayoutId id="2147487824" r:id="rId14"/>
    <p:sldLayoutId id="2147487825" r:id="rId15"/>
    <p:sldLayoutId id="2147487826" r:id="rId16"/>
    <p:sldLayoutId id="2147487807" r:id="rId17"/>
    <p:sldLayoutId id="2147487827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A1298-91F9-244A-B5D1-B30B2EEF2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0F972CB5-F97F-446C-AC4C-5D4C98385B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1D3B6EB-6A95-BC43-AEEC-D510A1EFAA41}"/>
              </a:ext>
            </a:extLst>
          </p:cNvPr>
          <p:cNvSpPr txBox="1">
            <a:spLocks/>
          </p:cNvSpPr>
          <p:nvPr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LA SECONDE EN 2018</a:t>
            </a: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9A739EF-731F-A745-BD3F-C28B10C55AF4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Imag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8D5DC-0173-694B-AA01-4BCC0A96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718939-82A0-46D1-A1E1-0452617E28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8F5D03B-18A0-F24A-9425-80E87F08A7C8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8" name="Imag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08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EE7444"/>
          </a:solidFill>
          <a:latin typeface="Arial Black" panose="020B0A04020102020204" pitchFamily="34" charset="0"/>
          <a:ea typeface="Archive" pitchFamily="50" charset="0"/>
          <a:cs typeface="Archive" pitchFamily="50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37D1AE-AE8F-B948-A28F-9DCEC032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A10D8-D1BD-C641-A3B3-9A58E168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C16AF-CB96-4BAD-B021-151F0C94A6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F731C29-6B60-1540-8205-23421D17C0ED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3" name="ZoneTexte 3">
            <a:extLst>
              <a:ext uri="{FF2B5EF4-FFF2-40B4-BE49-F238E27FC236}">
                <a16:creationId xmlns:a16="http://schemas.microsoft.com/office/drawing/2014/main" id="{326C78C9-13FF-7746-AA7B-4EACA52F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fr-FR" altLang="fr-FR" b="1">
              <a:solidFill>
                <a:srgbClr val="005E8B"/>
              </a:solidFill>
            </a:endParaRPr>
          </a:p>
        </p:txBody>
      </p:sp>
      <p:pic>
        <p:nvPicPr>
          <p:cNvPr id="4103" name="Image 1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30" r:id="rId1"/>
    <p:sldLayoutId id="2147487831" r:id="rId2"/>
    <p:sldLayoutId id="2147487832" r:id="rId3"/>
    <p:sldLayoutId id="2147487833" r:id="rId4"/>
    <p:sldLayoutId id="2147487834" r:id="rId5"/>
    <p:sldLayoutId id="2147487835" r:id="rId6"/>
    <p:sldLayoutId id="2147487836" r:id="rId7"/>
    <p:sldLayoutId id="2147487837" r:id="rId8"/>
    <p:sldLayoutId id="2147487838" r:id="rId9"/>
    <p:sldLayoutId id="2147487839" r:id="rId10"/>
    <p:sldLayoutId id="2147487840" r:id="rId11"/>
    <p:sldLayoutId id="2147487841" r:id="rId12"/>
    <p:sldLayoutId id="2147487842" r:id="rId13"/>
    <p:sldLayoutId id="2147487843" r:id="rId14"/>
    <p:sldLayoutId id="2147487844" r:id="rId15"/>
    <p:sldLayoutId id="2147487809" r:id="rId16"/>
    <p:sldLayoutId id="2147487810" r:id="rId17"/>
    <p:sldLayoutId id="2147487845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ondes-premieres2020-2020.fr/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2"/>
          <p:cNvSpPr txBox="1">
            <a:spLocks noChangeArrowheads="1"/>
          </p:cNvSpPr>
          <p:nvPr/>
        </p:nvSpPr>
        <p:spPr bwMode="auto">
          <a:xfrm>
            <a:off x="5969000" y="6550025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Rentrée 2020</a:t>
            </a: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6C92B70F-58B1-2E41-BE3E-983C66F11C24}"/>
              </a:ext>
            </a:extLst>
          </p:cNvPr>
          <p:cNvSpPr txBox="1">
            <a:spLocks/>
          </p:cNvSpPr>
          <p:nvPr/>
        </p:nvSpPr>
        <p:spPr bwMode="auto">
          <a:xfrm>
            <a:off x="4382429" y="2377688"/>
            <a:ext cx="44923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 smtClean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 smtClean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</a:p>
          <a:p>
            <a:pPr eaLnBrk="1" hangingPunct="1">
              <a:defRPr/>
            </a:pP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 de SECONDE et à leur famille</a:t>
            </a:r>
            <a:endParaRPr lang="fr-FR" sz="2000" cap="all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3012" name="ZoneTexte 1"/>
          <p:cNvSpPr txBox="1">
            <a:spLocks noChangeArrowheads="1"/>
          </p:cNvSpPr>
          <p:nvPr/>
        </p:nvSpPr>
        <p:spPr bwMode="auto">
          <a:xfrm>
            <a:off x="611188" y="6156325"/>
            <a:ext cx="1944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smtClean="0">
                <a:solidFill>
                  <a:schemeClr val="tx1"/>
                </a:solidFill>
                <a:latin typeface="Calibri" panose="020F0502020204030204" pitchFamily="34" charset="0"/>
              </a:rPr>
              <a:t>Novembre </a:t>
            </a: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38BE845-42BA-7F46-A81E-8901FDE2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68262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Enseignements de spécialité</a:t>
            </a:r>
          </a:p>
        </p:txBody>
      </p:sp>
      <p:sp>
        <p:nvSpPr>
          <p:cNvPr id="53251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804863" y="1330325"/>
            <a:ext cx="7881937" cy="4598988"/>
          </a:xfrm>
        </p:spPr>
        <p:txBody>
          <a:bodyPr/>
          <a:lstStyle/>
          <a:p>
            <a:pPr lvl="1" fontAlgn="base">
              <a:lnSpc>
                <a:spcPct val="170000"/>
              </a:lnSpc>
              <a:spcAft>
                <a:spcPct val="0"/>
              </a:spcAft>
            </a:pPr>
            <a:r>
              <a:rPr lang="fr-FR" altLang="fr-FR" sz="1800" smtClean="0"/>
              <a:t>Les élèves de la voie générale choisissent d’approfondir progressivement leur profil d’études grâce au choix</a:t>
            </a:r>
            <a:r>
              <a:rPr lang="fr-FR" altLang="fr-FR" sz="1800" smtClean="0">
                <a:solidFill>
                  <a:srgbClr val="FF0000"/>
                </a:solidFill>
              </a:rPr>
              <a:t> </a:t>
            </a:r>
            <a:r>
              <a:rPr lang="fr-FR" altLang="fr-FR" sz="1800" smtClean="0"/>
              <a:t>des </a:t>
            </a:r>
            <a:r>
              <a:rPr lang="fr-FR" altLang="fr-FR" sz="1800" b="1" smtClean="0"/>
              <a:t>enseignements de spécialité</a:t>
            </a:r>
            <a:r>
              <a:rPr lang="fr-FR" altLang="fr-FR" sz="1800" smtClean="0"/>
              <a:t>.</a:t>
            </a:r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800" smtClean="0"/>
              <a:t>A la fin de la seconde, les élèves qui se dirigent vers la voie générale choisissent </a:t>
            </a:r>
            <a:r>
              <a:rPr lang="fr-FR" altLang="fr-FR" sz="1800" b="1" smtClean="0"/>
              <a:t>trois enseignements de spécialité                   qu’ils suivront en première </a:t>
            </a:r>
            <a:r>
              <a:rPr lang="fr-FR" altLang="fr-FR" sz="1800" smtClean="0"/>
              <a:t>(4h hebdomadaires par spécialité)</a:t>
            </a:r>
            <a:endParaRPr lang="fr-FR" altLang="fr-FR" sz="1800" b="1" smtClean="0"/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800" smtClean="0"/>
              <a:t>A la fin de l’année de première, ils choisissent, parmi ces trois enseignements, les </a:t>
            </a:r>
            <a:r>
              <a:rPr lang="fr-FR" altLang="fr-FR" sz="1800" b="1" smtClean="0"/>
              <a:t>deux</a:t>
            </a:r>
            <a:r>
              <a:rPr lang="fr-FR" altLang="fr-FR" sz="1800" smtClean="0"/>
              <a:t> </a:t>
            </a:r>
            <a:r>
              <a:rPr lang="fr-FR" altLang="fr-FR" sz="1800" b="1" smtClean="0"/>
              <a:t>enseignements de spécialité                      qu’ils poursuivront en classe de terminale </a:t>
            </a:r>
            <a:r>
              <a:rPr lang="fr-FR" altLang="fr-FR" sz="1800" smtClean="0"/>
              <a:t>(6h hebdomadaires par spécialité)</a:t>
            </a:r>
            <a:endParaRPr lang="fr-FR" altLang="fr-FR" sz="1800" b="1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860B4-F0F7-497D-B7FF-6F5A6BC9BF85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A2861F6-11FC-6449-A0EB-EDCAE778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490537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Enseignements de spécialité</a:t>
            </a: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1CEEF5-7D54-4FEA-B0B1-E77B8BD090BB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4276" name="Espace réservé du contenu 2"/>
          <p:cNvSpPr txBox="1">
            <a:spLocks/>
          </p:cNvSpPr>
          <p:nvPr/>
        </p:nvSpPr>
        <p:spPr bwMode="auto">
          <a:xfrm>
            <a:off x="809625" y="958850"/>
            <a:ext cx="78819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1116013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627063" indent="1778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dirty="0"/>
              <a:t>Les lycées </a:t>
            </a:r>
            <a:r>
              <a:rPr lang="fr-FR" altLang="fr-FR" sz="1600" dirty="0" smtClean="0"/>
              <a:t>proposent des </a:t>
            </a:r>
            <a:r>
              <a:rPr lang="fr-FR" altLang="fr-FR" sz="1600" dirty="0"/>
              <a:t>enseignements de spécialité parmi les suivants:</a:t>
            </a:r>
            <a:endParaRPr lang="fr-FR" altLang="fr-FR" sz="1400" dirty="0"/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Mathématiques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Physique-chimie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Sciences de la </a:t>
            </a:r>
            <a:r>
              <a:rPr lang="fr-FR" altLang="fr-FR" sz="1400" dirty="0" smtClean="0"/>
              <a:t>vie </a:t>
            </a:r>
            <a:r>
              <a:rPr lang="fr-FR" altLang="fr-FR" sz="1400" dirty="0"/>
              <a:t>et de la T</a:t>
            </a:r>
            <a:r>
              <a:rPr lang="fr-FR" altLang="fr-FR" sz="1400" dirty="0" smtClean="0"/>
              <a:t>erre </a:t>
            </a:r>
            <a:endParaRPr lang="fr-FR" altLang="fr-FR" sz="1400" dirty="0"/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Sciences économiques et sociales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Histoire géographie, géopolitique et sciences politiques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Humanités, littérature et philosophie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Langues, littératures et cultures étrangères et régionales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Numérique et sciences informatiques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Sciences de l’ingénieur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Littérature, langues et cultures de l’Antiquité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Arts (arts plastiques ou arts du cirque ou musique ou théâtre ou cinéma-audiovisuel ou danse ou histoire des arts)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Biologie écologie (dans les lycées agricoles uniquement)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 dirty="0"/>
              <a:t>Education physique, pratiques et culture sportives (à compter de la session 2023)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altLang="fr-FR" sz="1400" dirty="0"/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altLang="fr-FR" sz="1500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809625" y="4968875"/>
            <a:ext cx="7267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03000"/>
              <a:buFont typeface="Wingdings" panose="05000000000000000000" pitchFamily="2" charset="2"/>
              <a:buChar char="§"/>
            </a:pPr>
            <a:r>
              <a:rPr lang="fr-FR" altLang="fr-FR" sz="1600">
                <a:latin typeface="Arial" panose="020B0604020202020204" pitchFamily="34" charset="0"/>
              </a:rPr>
              <a:t>Les lycées offrent au moins les sept premiers de ces treize enseignements de spécialité</a:t>
            </a: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54278" name="Rectangle 2"/>
          <p:cNvSpPr>
            <a:spLocks noChangeArrowheads="1"/>
          </p:cNvSpPr>
          <p:nvPr/>
        </p:nvSpPr>
        <p:spPr bwMode="auto">
          <a:xfrm>
            <a:off x="809625" y="5599113"/>
            <a:ext cx="788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03000"/>
              <a:buFont typeface="Wingdings" panose="05000000000000000000" pitchFamily="2" charset="2"/>
              <a:buChar char="§"/>
            </a:pPr>
            <a:r>
              <a:rPr lang="fr-FR" altLang="fr-FR" sz="1600">
                <a:latin typeface="Arial" panose="020B0604020202020204" pitchFamily="34" charset="0"/>
              </a:rPr>
              <a:t>Si l’élève souhaite choisir un enseignement de spécialité qui n’est pas offert par son établissement il peut le suivre dans un autre établissement ou par le CNED</a:t>
            </a:r>
            <a:endParaRPr lang="fr-FR" altLang="fr-FR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5753C1-EF5C-6745-9543-9799D4FE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604837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Enseignements optionnels</a:t>
            </a:r>
          </a:p>
        </p:txBody>
      </p:sp>
      <p:sp>
        <p:nvSpPr>
          <p:cNvPr id="55299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smtClean="0"/>
              <a:t>Des enseignements optionnels pour</a:t>
            </a:r>
            <a:r>
              <a:rPr lang="fr-FR" altLang="fr-FR" sz="1600" b="1" smtClean="0"/>
              <a:t> élargir sa culture </a:t>
            </a:r>
            <a:r>
              <a:rPr lang="fr-FR" altLang="fr-FR" sz="1600" smtClean="0"/>
              <a:t>ou compléter  son profil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smtClean="0"/>
              <a:t>En première et en terminale les élèves de la voie générale peuvent choisir             un enseignement optionnel parmi :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Langue vivante C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Arts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Langue des signes française (LSF)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Éducation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Langues et cultures de l’Antiquité (cumulable avec une autre option)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smtClean="0"/>
              <a:t>En terminale, les élèves peuvent également ajouter un enseignement optionnel pour élargir leurs possibilités d’études supérieures :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Droit et grands enjeux du monde contemporain »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Mathématiques expertes » </a:t>
            </a:r>
            <a:r>
              <a:rPr lang="fr-FR" altLang="fr-FR" sz="1400" smtClean="0"/>
              <a:t>s’adresse aux élèves qui ont choisi la spécialité « mathématiques » en terminale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Mathématiques complémentaires » </a:t>
            </a:r>
            <a:r>
              <a:rPr lang="fr-FR" altLang="fr-FR" sz="1400" smtClean="0"/>
              <a:t>s’adresse aux élèves qui n’ont pas choisi la spécialité « mathématiques » en terminale</a:t>
            </a: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3E6025-42A1-4016-B13E-F2D0AC2D0B2D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D28B2-99C2-4E64-AAFD-0BFE53B51B58}" type="slidenum">
              <a:rPr lang="fr-FR" altLang="fr-FR" sz="10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0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Titre 4"/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 Black" panose="020B0A04020102020204" pitchFamily="34" charset="0"/>
              </a:rPr>
              <a:t>VOIE TECHNOLOGIQUE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/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"/>
              </a:rPr>
              <a:t>La première</a:t>
            </a:r>
            <a:br>
              <a:rPr lang="fr-FR" altLang="fr-FR" sz="2400" b="1">
                <a:latin typeface="Arial "/>
              </a:rPr>
            </a:br>
            <a:r>
              <a:rPr lang="fr-FR" altLang="fr-FR" sz="2400" b="1">
                <a:latin typeface="Arial "/>
              </a:rPr>
              <a:t>et la terminale</a:t>
            </a:r>
            <a:endParaRPr lang="fr-FR" altLang="fr-FR" sz="2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2BB0E-E86F-0842-ABBD-271F380F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58737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voie technologique</a:t>
            </a:r>
            <a:endParaRPr lang="fr-FR" dirty="0"/>
          </a:p>
        </p:txBody>
      </p:sp>
      <p:sp>
        <p:nvSpPr>
          <p:cNvPr id="57347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804863" y="1055688"/>
            <a:ext cx="7881937" cy="49530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/>
              <a:t>Dès la fin de la seconde, les élèves optant pour la voie technologique se dirigent  vers </a:t>
            </a:r>
            <a:r>
              <a:rPr lang="fr-FR" altLang="fr-FR" b="1" smtClean="0"/>
              <a:t>une série, qui déterminera leurs enseignements de spécialité :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ST2S : Sciences et technologies de la santé et du social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STL : Sciences et technologies de laboratoire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STD2A : Sciences et technologies du design et des arts appliqués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STI2D : Sciences et technologies de l’industrie et du développement durable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STMG : Sciences et technologies du management et de la gestion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STHR : Sciences et technologies de l’hôtellerie et de la restauration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S2TMD : Sciences et techniques du théâtre, de la musique et de la danse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500" smtClean="0"/>
              <a:t>STAV : Sciences et technologies de l’agronomie et du vivant </a:t>
            </a:r>
            <a:r>
              <a:rPr lang="fr-FR" altLang="fr-FR" sz="1500" smtClean="0">
                <a:cs typeface="Calibri" panose="020F0502020204030204" pitchFamily="34" charset="0"/>
              </a:rPr>
              <a:t>(dans les lycées agricoles uniquement)</a:t>
            </a:r>
          </a:p>
          <a:p>
            <a:pPr marL="1116013" lvl="1" indent="-285750"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altLang="fr-FR" sz="1500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181C9B-F5A0-4E4D-A033-5B3EBFE4A66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7349" name="Espace réservé du contenu 2"/>
          <p:cNvSpPr txBox="1">
            <a:spLocks/>
          </p:cNvSpPr>
          <p:nvPr/>
        </p:nvSpPr>
        <p:spPr bwMode="auto">
          <a:xfrm>
            <a:off x="793750" y="4524375"/>
            <a:ext cx="81915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000125" indent="269875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Des enseignements optionnels </a:t>
            </a:r>
            <a:r>
              <a:rPr lang="fr-FR" altLang="fr-FR" sz="1400" b="1"/>
              <a:t>:</a:t>
            </a:r>
          </a:p>
          <a:p>
            <a:pPr lvl="1" eaLnBrk="1" hangingPunct="1">
              <a:spcBef>
                <a:spcPts val="600"/>
              </a:spcBef>
              <a:buFont typeface="Arial Italic"/>
              <a:buNone/>
            </a:pPr>
            <a:r>
              <a:rPr lang="fr-FR" altLang="fr-FR" sz="1400"/>
              <a:t>En première et en terminale, les élèves de la voie technologique peuvent choisir deux enseignements optionnels (au plus) parmi :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/>
              <a:t>Langue vivante C (en série STHR uniquement)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/>
              <a:t>Langue des signes française (LSF)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/>
              <a:t>Arts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/>
              <a:t>Education physique et sportive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9A25A-B18A-6247-A92B-C4D6653F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508000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Les enseignements</a:t>
            </a:r>
          </a:p>
        </p:txBody>
      </p:sp>
      <p:sp>
        <p:nvSpPr>
          <p:cNvPr id="5837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Enseignements communs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Français (en première) : 3h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Philosophie (en terminale) : 2h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Histoire Géographie : 1h30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Langues vivantes (A et B) + enseignement technologique en langue vivante (ETLV) : 4h de langues vivantes (dont 1h d’ETLV)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Education physique et sportive : 2h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Mathématiques : 3h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Enseignement moral et civique : 18h sur l’année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Accompagnement au choix de l’orientation : 54h à titre indicatif sur l’année</a:t>
            </a:r>
          </a:p>
          <a:p>
            <a:pPr lvl="1" fontAlgn="base">
              <a:spcAft>
                <a:spcPct val="0"/>
              </a:spcAft>
            </a:pPr>
            <a:endParaRPr lang="fr-FR" altLang="fr-FR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Enseignements de spécialité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3 enseignements de spécialité en première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2 enseignements de spécialité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Les enseignements de spécialité sont déterminés par la série</a:t>
            </a:r>
          </a:p>
          <a:p>
            <a:pPr lvl="1" fontAlgn="base">
              <a:spcAft>
                <a:spcPct val="0"/>
              </a:spcAft>
            </a:pPr>
            <a:endParaRPr lang="fr-FR" altLang="fr-FR" smtClean="0"/>
          </a:p>
          <a:p>
            <a:pPr lvl="1" fontAlgn="base">
              <a:spcAft>
                <a:spcPct val="0"/>
              </a:spcAft>
            </a:pPr>
            <a:endParaRPr lang="fr-FR" alt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045B54-F36F-4421-8DA1-769514B63EB9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AD414-56D7-4D87-A2B6-474B0B722575}" type="slidenum">
              <a:rPr lang="fr-FR" altLang="fr-FR" sz="10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0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Titre 4"/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 Black" panose="020B0A04020102020204" pitchFamily="34" charset="0"/>
              </a:rPr>
              <a:t>LES ÉPREUVES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>DU BACCALAURÉAT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366F2-EC76-D444-8DE3-1C0E2842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569912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Baccalauréat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4A959B-CA7E-BD42-9354-809F9464E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6042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53D580-C6AF-43D0-AD34-7901E8570A57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70FEF-01EB-F04E-A074-658FB9DF9BC4}"/>
              </a:ext>
            </a:extLst>
          </p:cNvPr>
          <p:cNvSpPr/>
          <p:nvPr/>
        </p:nvSpPr>
        <p:spPr>
          <a:xfrm>
            <a:off x="295275" y="19462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808FB38-8F86-C041-9415-A8C5C45C73BA}"/>
              </a:ext>
            </a:extLst>
          </p:cNvPr>
          <p:cNvSpPr/>
          <p:nvPr/>
        </p:nvSpPr>
        <p:spPr>
          <a:xfrm>
            <a:off x="1824038" y="15843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C7C6F0-A33F-E54A-BFFE-1A07331A10CA}"/>
              </a:ext>
            </a:extLst>
          </p:cNvPr>
          <p:cNvSpPr txBox="1"/>
          <p:nvPr/>
        </p:nvSpPr>
        <p:spPr>
          <a:xfrm>
            <a:off x="2120900" y="1584325"/>
            <a:ext cx="66929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1</a:t>
            </a: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épreuve orale terminale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(« grand oral »).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sur un modèle comparable aux anciennes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épreuves du baccalauréat.</a:t>
            </a:r>
          </a:p>
          <a:p>
            <a:pPr lvl="1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30 % correspondant à la moyenne de l'élève au cours du cycle terminal en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histoire-géographie, LVA-LVB, enseignement scientifique dans la voie générale ou mathématiques dans la voie technologique, et EPS. Chacun de ces cinq enseignements compte à poids égal, soit 6 %, sur le cycle terminal ;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8%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de spécialité suivi uniquement en classe de première ;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2%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moral et civique, sur le cycle terminal.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E27705C-2194-7843-B0F0-FDFA080671C0}"/>
              </a:ext>
            </a:extLst>
          </p:cNvPr>
          <p:cNvSpPr txBox="1">
            <a:spLocks/>
          </p:cNvSpPr>
          <p:nvPr/>
        </p:nvSpPr>
        <p:spPr bwMode="auto">
          <a:xfrm>
            <a:off x="1006475" y="5445125"/>
            <a:ext cx="8008938" cy="1311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r>
              <a:rPr lang="fr-FR" sz="1400" b="1" dirty="0">
                <a:solidFill>
                  <a:prstClr val="black"/>
                </a:solidFill>
              </a:rPr>
              <a:t>Les épreuves de rattrapage :</a:t>
            </a:r>
          </a:p>
          <a:p>
            <a:pPr marL="177800" lvl="1" indent="0">
              <a:buClr>
                <a:srgbClr val="EE7444"/>
              </a:buClr>
              <a:buFont typeface="Arial Italic"/>
              <a:buNone/>
              <a:defRPr/>
            </a:pPr>
            <a:r>
              <a:rPr lang="fr-FR" sz="1400" dirty="0">
                <a:solidFill>
                  <a:prstClr val="black"/>
                </a:solidFill>
              </a:rPr>
              <a:t>Un élève ayant obtenu une note supérieure ou égale à 8 et inférieure à 10 au baccalauréat peut se présenter aux épreuves de rattrapage : deux épreuves orales, dans les disciplines des épreuves </a:t>
            </a:r>
            <a:r>
              <a:rPr lang="fr-FR" sz="1400" dirty="0"/>
              <a:t>terminales </a:t>
            </a:r>
            <a:r>
              <a:rPr lang="fr-FR" sz="1400" dirty="0">
                <a:solidFill>
                  <a:prstClr val="black"/>
                </a:solidFill>
              </a:rPr>
              <a:t>écrites (français, philosophie, ou enseignements de spécialité).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1AEED93-4810-BA41-A13C-26412AF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550862"/>
          </a:xfrm>
        </p:spPr>
        <p:txBody>
          <a:bodyPr anchor="t"/>
          <a:lstStyle/>
          <a:p>
            <a:pPr algn="ctr">
              <a:defRPr/>
            </a:pPr>
            <a:r>
              <a:rPr lang="fr-FR" dirty="0" smtClean="0"/>
              <a:t>Calcul de la note du bac</a:t>
            </a:r>
            <a:endParaRPr lang="fr-FR" dirty="0"/>
          </a:p>
        </p:txBody>
      </p:sp>
      <p:sp>
        <p:nvSpPr>
          <p:cNvPr id="6144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D8FD15-F7A0-41F8-9FFA-FED45C6356A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6144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004888"/>
            <a:ext cx="551815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F2816-36EF-5A4B-A3C6-68D2A20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912812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Étapes de la Scolarité</a:t>
            </a:r>
            <a:br>
              <a:rPr lang="fr-FR" dirty="0"/>
            </a:br>
            <a:r>
              <a:rPr lang="fr-FR" dirty="0"/>
              <a:t>des futurs bacheliers </a:t>
            </a:r>
          </a:p>
        </p:txBody>
      </p:sp>
      <p:sp>
        <p:nvSpPr>
          <p:cNvPr id="31748" name="Espace réservé du contenu 2">
            <a:extLst>
              <a:ext uri="{FF2B5EF4-FFF2-40B4-BE49-F238E27FC236}">
                <a16:creationId xmlns:a16="http://schemas.microsoft.com/office/drawing/2014/main" id="{AE7BAFFB-1E2B-CA42-B1F6-677E69FC3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1347788"/>
            <a:ext cx="8750300" cy="4751387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/>
              <a:t>Classe de Seconde </a:t>
            </a:r>
            <a:r>
              <a:rPr lang="fr-FR" altLang="fr-FR" sz="1600" dirty="0"/>
              <a:t>:</a:t>
            </a:r>
          </a:p>
          <a:p>
            <a:pPr marL="715963" lvl="1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Depuis la rentrée 2018 la seconde générale et technologique a connu des ajustements</a:t>
            </a:r>
          </a:p>
          <a:p>
            <a:pPr marL="2667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600" dirty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/>
              <a:t>Classe de Première </a:t>
            </a:r>
            <a:r>
              <a:rPr lang="fr-FR" altLang="fr-FR" sz="1600" dirty="0"/>
              <a:t>: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Depuis la rentrée scolaire 2019 la classe de première a été rénovée avec de nouveaux horaires et de nouveaux programmes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Prise en compte, dans le cadre du contrôle continu, des moyennes annuelles de la classe de première dans les enseignements ne donnant pas lieu à des épreuves terminales. 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Juin : épreuves anticipées de français en première</a:t>
            </a:r>
          </a:p>
          <a:p>
            <a:pPr marL="2667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600" dirty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/>
              <a:t>Classe de Terminale </a:t>
            </a:r>
            <a:r>
              <a:rPr lang="fr-FR" altLang="fr-FR" sz="1600" dirty="0"/>
              <a:t>: 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Depuis la rentrée scolaire 2020 la classe de terminale est rénovée avec de nouveaux horaires et de nouveaux programmes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Printemps (au mois de Mars) : deux épreuves de spécialités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Prise en compte, dans le cadre du contrôle continu, des moyennes annuelles de la classe de terminale dans les enseignements ne donnant pas lieu à des épreuves terminales. 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Juin : épreuve écrite de philosophie et grand oral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/>
              <a:t>Juillet : délivrance du baccalauréat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22EA15-EBE9-410D-8B53-E6401A158953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3E838-219C-A546-AF9A-C10B2544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823912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SOMMAIRE</a:t>
            </a:r>
          </a:p>
        </p:txBody>
      </p:sp>
      <p:sp>
        <p:nvSpPr>
          <p:cNvPr id="4403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652D73-93FD-4242-8575-2F35F4CBB82D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4800B2-66DA-B441-8316-A5D37568C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358900"/>
            <a:ext cx="7881937" cy="4330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Le </a:t>
            </a:r>
            <a:r>
              <a:rPr lang="fr-FR" dirty="0" smtClean="0"/>
              <a:t>lycée d’enseignement général et technologique</a:t>
            </a:r>
            <a:endParaRPr lang="fr-FR" dirty="0"/>
          </a:p>
          <a:p>
            <a:pPr marL="0" indent="0">
              <a:buFont typeface="Arial"/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La seconde générale et technologique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La voie générale</a:t>
            </a:r>
          </a:p>
          <a:p>
            <a:pPr marL="0" indent="0">
              <a:buFont typeface="Arial"/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 La voie technologique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Les épreuves du baccalauréat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L’orientation en classe de seconde</a:t>
            </a:r>
          </a:p>
          <a:p>
            <a:pPr marL="0" indent="0">
              <a:buFont typeface="Arial"/>
              <a:buNone/>
              <a:defRPr/>
            </a:pPr>
            <a:endParaRPr lang="fr-FR" dirty="0"/>
          </a:p>
          <a:p>
            <a:pPr marL="0" indent="0">
              <a:buFont typeface="Arial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BC90A-4827-4A32-A856-21952347960B}" type="slidenum">
              <a:rPr lang="fr-FR" altLang="fr-FR" sz="10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0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Titre 4"/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 Black" panose="020B0A04020102020204" pitchFamily="34" charset="0"/>
              </a:rPr>
              <a:t>L’ORIENTATION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>EN SECONDE</a:t>
            </a:r>
            <a:r>
              <a:rPr lang="fr-FR" altLang="fr-FR" sz="2400" b="1" baseline="30000">
                <a:latin typeface="Arial Black" panose="020B0A04020102020204" pitchFamily="34" charset="0"/>
              </a:rPr>
              <a:t> </a:t>
            </a:r>
            <a:r>
              <a:rPr lang="fr-FR" altLang="fr-FR" sz="2400" b="1">
                <a:latin typeface="Arial Black" panose="020B0A04020102020204" pitchFamily="34" charset="0"/>
              </a:rPr>
              <a:t>GÉNÉRALE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>ET TECHNOLOGIQUE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D6271AC-1757-0849-BC29-BDE616F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630237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Construire son projet d’orientation</a:t>
            </a:r>
          </a:p>
        </p:txBody>
      </p:sp>
      <p:sp>
        <p:nvSpPr>
          <p:cNvPr id="64515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366838"/>
            <a:ext cx="7881937" cy="4430712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dirty="0" smtClean="0"/>
              <a:t>Dès le début de l’année de seconde, les lycéens commencent                             à construire leur projet d’orientation; ils sont accompagnés par l’équipe pédagogique dans le cadre de l’aide au choix d’orientation.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dirty="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dirty="0" smtClean="0"/>
              <a:t>Les semaines de l’orientation et les événements dédiés à l’orientation permettent aux élèves de rencontrer des professionnels et des étudiants afin de mieux formuler leurs aspirations et d’identifier les pistes qui leur correspondent.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dirty="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dirty="0" smtClean="0"/>
              <a:t>Afin de fournir aux élèves une information fiable et approfondie sur                   les formations de l’enseignement supérieur et le monde professionnel, l’ONISEP a mis en ligne une plateforme de ressources :       						 </a:t>
            </a:r>
            <a:r>
              <a:rPr lang="fr-FR" altLang="fr-FR" sz="2000" u="sng" dirty="0" smtClean="0">
                <a:hlinkClick r:id="rId2"/>
              </a:rPr>
              <a:t>www.secondes-premieres2020-2021.fr/</a:t>
            </a:r>
            <a:r>
              <a:rPr lang="fr-FR" altLang="fr-FR" sz="2000" u="sng" dirty="0" smtClean="0"/>
              <a:t>                              </a:t>
            </a:r>
            <a:r>
              <a:rPr lang="fr-FR" altLang="fr-FR" sz="2000" dirty="0" smtClean="0"/>
              <a:t>				    </a:t>
            </a:r>
            <a:r>
              <a:rPr lang="fr-FR" altLang="fr-FR" sz="1600" b="1" i="1" dirty="0" smtClean="0">
                <a:solidFill>
                  <a:srgbClr val="FF0000"/>
                </a:solidFill>
              </a:rPr>
              <a:t>Site prochainement mis à jour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400" dirty="0" smtClean="0"/>
          </a:p>
        </p:txBody>
      </p:sp>
      <p:sp>
        <p:nvSpPr>
          <p:cNvPr id="6451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8CDBC5-E532-4221-86AD-682DE7F28E75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94F41-868F-0C40-87D4-2B15D5E4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665162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Au 2</a:t>
            </a:r>
            <a:r>
              <a:rPr lang="fr-FR" baseline="30000" dirty="0"/>
              <a:t>e</a:t>
            </a:r>
            <a:r>
              <a:rPr lang="fr-FR" dirty="0"/>
              <a:t> trimestre en seconde</a:t>
            </a:r>
          </a:p>
        </p:txBody>
      </p:sp>
      <p:sp>
        <p:nvSpPr>
          <p:cNvPr id="6553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27063" y="1665288"/>
            <a:ext cx="8161337" cy="39624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400" smtClean="0"/>
              <a:t>Avant les vacances de Noël, chaque lycée informera les élèves et les familles des enseignements de spécialité qui seront disponibles au sein de l’établissement.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40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400" smtClean="0"/>
              <a:t>À la fin du deuxième trimestre, chaque élève devra formuler des </a:t>
            </a:r>
            <a:r>
              <a:rPr lang="fr-FR" altLang="fr-FR" sz="2400" b="1" smtClean="0"/>
              <a:t>souhaits d’orientation</a:t>
            </a:r>
            <a:r>
              <a:rPr lang="fr-FR" altLang="fr-FR" sz="2400" smtClean="0"/>
              <a:t> grâce à la « fiche dialogue » renseignée par les parents, qui sera le support des échanges entre la famille et l’établissement.</a:t>
            </a: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49D1E9-3AE8-4703-80CE-63F77C341DA2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FFDE-B12E-2A4E-843D-6FFD60D2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968375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Les choix pour les voies générale et technologique</a:t>
            </a:r>
          </a:p>
        </p:txBody>
      </p:sp>
      <p:sp>
        <p:nvSpPr>
          <p:cNvPr id="67587" name="Espace réservé du texte 2">
            <a:extLst>
              <a:ext uri="{FF2B5EF4-FFF2-40B4-BE49-F238E27FC236}">
                <a16:creationId xmlns:a16="http://schemas.microsoft.com/office/drawing/2014/main" id="{36C63B5E-8D72-264C-BE1F-525309C39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36688"/>
            <a:ext cx="8318500" cy="4799012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Pour la </a:t>
            </a:r>
            <a:r>
              <a:rPr lang="fr-FR" altLang="fr-FR" b="1" dirty="0"/>
              <a:t>voie générale</a:t>
            </a:r>
            <a:r>
              <a:rPr lang="fr-FR" altLang="fr-FR" dirty="0"/>
              <a:t>, au 2</a:t>
            </a:r>
            <a:r>
              <a:rPr lang="fr-FR" altLang="fr-FR" baseline="30000" dirty="0"/>
              <a:t>ème</a:t>
            </a:r>
            <a:r>
              <a:rPr lang="fr-FR" altLang="fr-FR" dirty="0"/>
              <a:t> trimestre, chaque élève devra indiquer                         </a:t>
            </a:r>
            <a:r>
              <a:rPr lang="fr-FR" altLang="fr-FR" b="1" dirty="0"/>
              <a:t>4 enseignements de spécialité</a:t>
            </a:r>
            <a:r>
              <a:rPr lang="fr-FR" altLang="fr-FR" sz="2000" b="1" dirty="0"/>
              <a:t>*</a:t>
            </a:r>
            <a:r>
              <a:rPr lang="fr-FR" altLang="fr-FR" b="1" dirty="0"/>
              <a:t> </a:t>
            </a:r>
            <a:r>
              <a:rPr lang="fr-FR" altLang="fr-FR" dirty="0"/>
              <a:t>qui l’intéressent pour la classe de 1</a:t>
            </a:r>
            <a:r>
              <a:rPr lang="fr-FR" altLang="fr-FR" baseline="30000" dirty="0"/>
              <a:t>re</a:t>
            </a:r>
            <a:r>
              <a:rPr lang="fr-FR" altLang="fr-FR" dirty="0"/>
              <a:t> 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 conseil de classe émet des recommandations sur ces souhaits, en fonction du potentiel de l’élève et des organisations de l’établissement. 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Ces souhaits font l’objet d’échanges entre la famille, l’élève et l’équipe éducative pour aboutir, après avis du conseil de classe du troisième trimestre, au </a:t>
            </a:r>
            <a:r>
              <a:rPr lang="fr-FR" altLang="fr-FR" b="1" dirty="0"/>
              <a:t>choix de 3 spécialités</a:t>
            </a:r>
            <a:r>
              <a:rPr lang="fr-FR" altLang="fr-FR" dirty="0"/>
              <a:t> pour la classe de 1</a:t>
            </a:r>
            <a:r>
              <a:rPr lang="fr-FR" altLang="fr-FR" baseline="30000" dirty="0"/>
              <a:t>re</a:t>
            </a:r>
            <a:r>
              <a:rPr lang="fr-FR" altLang="fr-FR" dirty="0"/>
              <a:t>.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Pour la </a:t>
            </a:r>
            <a:r>
              <a:rPr lang="fr-FR" altLang="fr-FR" b="1" dirty="0"/>
              <a:t>voie technologique</a:t>
            </a:r>
            <a:r>
              <a:rPr lang="fr-FR" altLang="fr-FR" dirty="0"/>
              <a:t>, l’élève et sa famille indiquent leurs souhaits               de série qui fera l’objet d’une décision d’orientation au troisième trimestre après discussion avec l’équipe éducative.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dirty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i="1" dirty="0"/>
              <a:t>* voire 5 si l’une des spécialités envisagées n’est pas proposée dans l’établissement.</a:t>
            </a: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6A3411-B234-4FED-8437-9D7983F4D514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CE5954-B136-4FCA-BC9A-CE464C9652E4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67587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ACEE29-9F3F-43F3-84CD-4212F3ECABC6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4608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09600" y="1471613"/>
            <a:ext cx="8229600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/>
              <a:t>Pour bien accompagner les élèves dans la conception de leur projet d’orientation</a:t>
            </a: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Un temps dédié à l’orientation en 2</a:t>
            </a:r>
            <a:r>
              <a:rPr lang="fr-FR" altLang="fr-FR" sz="1400" baseline="30000" smtClean="0"/>
              <a:t>de</a:t>
            </a:r>
            <a:r>
              <a:rPr lang="fr-FR" altLang="fr-FR" sz="1400" smtClean="0"/>
              <a:t>, en 1</a:t>
            </a:r>
            <a:r>
              <a:rPr lang="fr-FR" altLang="fr-FR" sz="1400" baseline="30000" smtClean="0"/>
              <a:t>re</a:t>
            </a:r>
            <a:r>
              <a:rPr lang="fr-FR" altLang="fr-FR" sz="1400" smtClean="0"/>
              <a:t> et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Des professeurs principaux ou professeurs référents en 1</a:t>
            </a:r>
            <a:r>
              <a:rPr lang="fr-FR" altLang="fr-FR" sz="1400" baseline="30000" smtClean="0"/>
              <a:t>ère</a:t>
            </a:r>
            <a:r>
              <a:rPr lang="fr-FR" altLang="fr-FR" sz="1400" smtClean="0"/>
              <a:t> et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Des </a:t>
            </a:r>
            <a:r>
              <a:rPr lang="fr-FR" altLang="fr-FR" sz="1400" b="1" smtClean="0"/>
              <a:t>enseignements communs</a:t>
            </a:r>
            <a:r>
              <a:rPr lang="fr-FR" altLang="fr-FR" sz="1400" smtClean="0"/>
              <a:t>, des </a:t>
            </a:r>
            <a:r>
              <a:rPr lang="fr-FR" altLang="fr-FR" sz="1400" b="1" smtClean="0"/>
              <a:t>enseignements de spécialité </a:t>
            </a:r>
            <a:r>
              <a:rPr lang="fr-FR" altLang="fr-FR" sz="1400" smtClean="0"/>
              <a:t>et la possibilité de choisir des </a:t>
            </a:r>
            <a:r>
              <a:rPr lang="fr-FR" altLang="fr-FR" sz="1400" b="1" smtClean="0"/>
              <a:t>enseignements optionnels</a:t>
            </a:r>
            <a:r>
              <a:rPr lang="fr-FR" altLang="fr-FR" sz="1400" smtClean="0"/>
              <a:t/>
            </a:r>
            <a:br>
              <a:rPr lang="fr-FR" altLang="fr-FR" sz="1400" smtClean="0"/>
            </a:br>
            <a:endParaRPr lang="fr-FR" altLang="fr-FR" sz="140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/>
              <a:t>Pour servir de tremplin vers la réussite dans le supérieur 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/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bénéficient </a:t>
            </a:r>
            <a:r>
              <a:rPr lang="fr-FR" altLang="fr-FR" sz="1400" b="1" smtClean="0"/>
              <a:t>d’enseignements communs à tous</a:t>
            </a:r>
            <a:r>
              <a:rPr lang="fr-FR" altLang="fr-FR" sz="1400" smtClean="0"/>
              <a:t>, qui garantissent l’acquisition d’une culture commune et favorisent la réussite de chacun.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choisissent </a:t>
            </a:r>
            <a:r>
              <a:rPr lang="fr-FR" altLang="fr-FR" sz="1400" b="1" smtClean="0"/>
              <a:t>des enseignements de spécialité </a:t>
            </a:r>
            <a:r>
              <a:rPr lang="fr-FR" altLang="fr-FR" sz="1400" smtClean="0"/>
              <a:t>pour approfondir                                     leurs connaissances et affiner progressivement leur projet dans leurs domaines de prédilection.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7557399-E0F3-9945-ADC8-3B1C9665BCA5}"/>
              </a:ext>
            </a:extLst>
          </p:cNvPr>
          <p:cNvSpPr txBox="1">
            <a:spLocks/>
          </p:cNvSpPr>
          <p:nvPr/>
        </p:nvSpPr>
        <p:spPr>
          <a:xfrm>
            <a:off x="809625" y="468313"/>
            <a:ext cx="8147050" cy="6826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u="none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LE lycée </a:t>
            </a:r>
            <a:r>
              <a:rPr lang="fr-FR" dirty="0" smtClean="0">
                <a:solidFill>
                  <a:schemeClr val="tx1"/>
                </a:solidFill>
              </a:rPr>
              <a:t>d’enseignement général </a:t>
            </a:r>
            <a:r>
              <a:rPr lang="fr-FR" dirty="0">
                <a:solidFill>
                  <a:schemeClr val="tx1"/>
                </a:solidFill>
              </a:rPr>
              <a:t>et technologique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D0E9D-B711-754B-83AC-C2192EB5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468313"/>
            <a:ext cx="8083550" cy="1443037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La scolarité au lycée </a:t>
            </a:r>
            <a:r>
              <a:rPr lang="fr-FR" dirty="0" smtClean="0"/>
              <a:t>d’enseignement général et </a:t>
            </a:r>
            <a:r>
              <a:rPr lang="fr-FR" dirty="0"/>
              <a:t>technologique</a:t>
            </a:r>
          </a:p>
        </p:txBody>
      </p:sp>
      <p:sp>
        <p:nvSpPr>
          <p:cNvPr id="44035" name="Espace réservé du texte 2">
            <a:extLst>
              <a:ext uri="{FF2B5EF4-FFF2-40B4-BE49-F238E27FC236}">
                <a16:creationId xmlns:a16="http://schemas.microsoft.com/office/drawing/2014/main" id="{72232BAC-47AA-F64E-9C8F-613B07168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3" y="1911350"/>
            <a:ext cx="8439150" cy="2897188"/>
          </a:xfrm>
        </p:spPr>
        <p:txBody>
          <a:bodyPr/>
          <a:lstStyle/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 En </a:t>
            </a:r>
            <a:r>
              <a:rPr lang="fr-FR" altLang="fr-FR" b="1" dirty="0"/>
              <a:t>seconde GT </a:t>
            </a:r>
            <a:r>
              <a:rPr lang="fr-FR" altLang="fr-FR" dirty="0"/>
              <a:t>: 	tronc commun + accompagnement personnalisé (AP) 			                             (+ options)</a:t>
            </a:r>
          </a:p>
          <a:p>
            <a:pPr fontAlgn="base">
              <a:lnSpc>
                <a:spcPct val="300000"/>
              </a:lnSpc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 En </a:t>
            </a:r>
            <a:r>
              <a:rPr lang="fr-FR" altLang="fr-FR" b="1" dirty="0"/>
              <a:t>première</a:t>
            </a:r>
            <a:r>
              <a:rPr lang="fr-FR" altLang="fr-FR" dirty="0"/>
              <a:t>  : 		tronc commun +    3 spécialités  + AP</a:t>
            </a:r>
            <a:r>
              <a:rPr lang="fr-FR" altLang="fr-FR" dirty="0">
                <a:solidFill>
                  <a:srgbClr val="FF0000"/>
                </a:solidFill>
              </a:rPr>
              <a:t> 	</a:t>
            </a:r>
            <a:r>
              <a:rPr lang="fr-FR" altLang="fr-FR" dirty="0"/>
              <a:t>(+ options)</a:t>
            </a:r>
          </a:p>
          <a:p>
            <a:pPr fontAlgn="base">
              <a:lnSpc>
                <a:spcPct val="300000"/>
              </a:lnSpc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 En </a:t>
            </a:r>
            <a:r>
              <a:rPr lang="fr-FR" altLang="fr-FR" b="1" dirty="0"/>
              <a:t>terminale</a:t>
            </a:r>
            <a:r>
              <a:rPr lang="fr-FR" altLang="fr-FR" dirty="0"/>
              <a:t> : 		tronc commun +    2 spécialités  + AP 	(+ options)</a:t>
            </a: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EF5BDC-11BB-4173-B37D-CBB84DE6516B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9268E0-3EE6-4EEF-9714-5AFF3F37CC53}" type="slidenum">
              <a:rPr lang="fr-FR" altLang="fr-FR" sz="10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Titre 4"/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 Black" panose="020B0A04020102020204" pitchFamily="34" charset="0"/>
              </a:rPr>
              <a:t>LA SECONDE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>GÉNÉRALE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>ET TECHNOLOGIQUE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/>
            </a:r>
            <a:br>
              <a:rPr lang="fr-FR" altLang="fr-FR" sz="2400" b="1">
                <a:latin typeface="Arial Black" panose="020B0A04020102020204" pitchFamily="34" charset="0"/>
              </a:rPr>
            </a:br>
            <a:endParaRPr lang="fr-FR" altLang="fr-FR" sz="2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048F8E-B67E-6B4D-A7B1-F02B2BFDF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1600" b="1" dirty="0"/>
              <a:t>Test de positionnement :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fr-FR" sz="1400" dirty="0"/>
              <a:t>	En tout début d’année scolaire, chaque élève passe un test de positionnement en maîtrise de la langue française et en mathématiques, qui lui permet d’identifier ses acquis et ses besoins.</a:t>
            </a:r>
            <a:br>
              <a:rPr lang="fr-FR" sz="1400" dirty="0"/>
            </a:br>
            <a:r>
              <a:rPr lang="fr-FR" sz="1400" dirty="0"/>
              <a:t>	Les résultats sont anonymes, personnels, uniquement partagés avec les professeurs concernés et la famille et permettent la mise en place d’un accompagnement personnalisé                      de l’élève</a:t>
            </a:r>
            <a:r>
              <a:rPr lang="fr-FR" sz="1400" dirty="0" smtClean="0"/>
              <a:t>.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endParaRPr lang="fr-FR" sz="1400" dirty="0"/>
          </a:p>
          <a:p>
            <a:pPr>
              <a:lnSpc>
                <a:spcPct val="120000"/>
              </a:lnSpc>
              <a:defRPr/>
            </a:pPr>
            <a:r>
              <a:rPr lang="fr-FR" sz="1600" b="1" dirty="0"/>
              <a:t>Accompagnement personnalisé :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fr-FR" sz="1400" dirty="0"/>
              <a:t>	Chaque lycéen bénéficie d’un accompagnement adapté à ses besoins, notamment                      pour consolider sa maîtrise de l’expression écrite et orale. </a:t>
            </a:r>
            <a:endParaRPr lang="fr-FR" sz="1400" dirty="0" smtClean="0"/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endParaRPr lang="fr-FR" sz="1400" dirty="0"/>
          </a:p>
          <a:p>
            <a:pPr>
              <a:lnSpc>
                <a:spcPct val="120000"/>
              </a:lnSpc>
              <a:defRPr/>
            </a:pPr>
            <a:r>
              <a:rPr lang="fr-FR" sz="1600" b="1" dirty="0"/>
              <a:t>L’accompagnement comprend une aide au choix de l’orientation :</a:t>
            </a:r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Pour accompagner chaque lycéen dans la conception de son projet de poursuite d’études</a:t>
            </a:r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Pour le choix de sa voie en vue de son passage en 1</a:t>
            </a:r>
            <a:r>
              <a:rPr lang="fr-FR" sz="1400" baseline="30000" dirty="0"/>
              <a:t>re</a:t>
            </a:r>
            <a:r>
              <a:rPr lang="fr-FR" sz="1400" dirty="0"/>
              <a:t> (générale ou technologique)</a:t>
            </a:r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Pour l’aider à choisir ses trois enseignements de spécialité s’il envisage une 1</a:t>
            </a:r>
            <a:r>
              <a:rPr lang="fr-FR" sz="1400" baseline="30000" dirty="0"/>
              <a:t>re</a:t>
            </a:r>
            <a:r>
              <a:rPr lang="fr-FR" sz="1400" dirty="0"/>
              <a:t> générale                     ou sa série s’il envisage une 1</a:t>
            </a:r>
            <a:r>
              <a:rPr lang="fr-FR" sz="1400" baseline="30000" dirty="0"/>
              <a:t>re</a:t>
            </a:r>
            <a:r>
              <a:rPr lang="fr-FR" sz="1400" dirty="0"/>
              <a:t> technologique.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endParaRPr lang="fr-FR" sz="2100" b="1" dirty="0"/>
          </a:p>
        </p:txBody>
      </p:sp>
      <p:sp>
        <p:nvSpPr>
          <p:cNvPr id="491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9664E9-228C-45D8-A8F8-EF3E6E97C171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FBD8D-A9E2-5C4A-9EF9-EC459303D5DC}"/>
              </a:ext>
            </a:extLst>
          </p:cNvPr>
          <p:cNvSpPr/>
          <p:nvPr/>
        </p:nvSpPr>
        <p:spPr>
          <a:xfrm>
            <a:off x="809625" y="468313"/>
            <a:ext cx="7794625" cy="4492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NOUVEAUTÉS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66584-8155-384B-ACC7-755A0C5E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003300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Après la seconde :</a:t>
            </a:r>
            <a:br>
              <a:rPr lang="fr-FR" dirty="0"/>
            </a:br>
            <a:r>
              <a:rPr lang="fr-FR" dirty="0"/>
              <a:t>voie générale ou technologique ?</a:t>
            </a:r>
          </a:p>
        </p:txBody>
      </p:sp>
      <p:sp>
        <p:nvSpPr>
          <p:cNvPr id="49155" name="Espace réservé du texte 2">
            <a:extLst>
              <a:ext uri="{FF2B5EF4-FFF2-40B4-BE49-F238E27FC236}">
                <a16:creationId xmlns:a16="http://schemas.microsoft.com/office/drawing/2014/main" id="{BCFE39A9-272B-7942-B86A-134972868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À la fin de l’année de seconde, chaque élève est orienté, après avis               du conseil de classe :</a:t>
            </a:r>
          </a:p>
          <a:p>
            <a:pPr lvl="1" fontAlgn="base">
              <a:spcAft>
                <a:spcPct val="0"/>
              </a:spcAft>
              <a:defRPr/>
            </a:pPr>
            <a:endParaRPr lang="fr-FR" altLang="fr-FR" dirty="0"/>
          </a:p>
          <a:p>
            <a:pPr lvl="1" fontAlgn="base">
              <a:spcAft>
                <a:spcPct val="0"/>
              </a:spcAft>
              <a:defRPr/>
            </a:pPr>
            <a:endParaRPr lang="fr-FR" altLang="fr-FR" sz="1800" dirty="0"/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sz="1800" dirty="0"/>
              <a:t>Vers une série de la </a:t>
            </a:r>
            <a:r>
              <a:rPr lang="fr-FR" altLang="fr-FR" sz="1800" b="1" dirty="0"/>
              <a:t>voie technologique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  <a:defRPr/>
            </a:pPr>
            <a:r>
              <a:rPr lang="fr-FR" altLang="fr-FR" sz="1800" dirty="0"/>
              <a:t>ou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sz="1800" dirty="0"/>
              <a:t>En </a:t>
            </a:r>
            <a:r>
              <a:rPr lang="fr-FR" altLang="fr-FR" sz="1800" b="1" dirty="0"/>
              <a:t>voie générale</a:t>
            </a:r>
            <a:r>
              <a:rPr lang="fr-FR" altLang="fr-FR" sz="1800" dirty="0"/>
              <a:t>, auquel cas il choisit ses </a:t>
            </a:r>
            <a:r>
              <a:rPr lang="fr-FR" altLang="fr-FR" sz="1800" b="1" dirty="0"/>
              <a:t>enseignements                       de spécialité</a:t>
            </a:r>
            <a:r>
              <a:rPr lang="fr-FR" altLang="fr-FR" sz="1800" dirty="0"/>
              <a:t> pour la classe de première, après recommandations  du conseil de classe</a:t>
            </a:r>
          </a:p>
          <a:p>
            <a:pPr lvl="1" fontAlgn="base">
              <a:spcAft>
                <a:spcPct val="0"/>
              </a:spcAft>
              <a:defRPr/>
            </a:pPr>
            <a:endParaRPr lang="fr-FR" altLang="fr-FR" sz="1800" dirty="0"/>
          </a:p>
          <a:p>
            <a:pPr lvl="1" fontAlgn="base">
              <a:spcAft>
                <a:spcPct val="0"/>
              </a:spcAft>
              <a:defRPr/>
            </a:pPr>
            <a:endParaRPr lang="fr-FR" altLang="fr-FR" sz="1800" dirty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52C8A5-A8B3-4D0A-8120-8C8A492FD954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3C4732-5DB4-4F0E-A022-A782C343FC8E}" type="slidenum">
              <a:rPr lang="fr-FR" altLang="fr-FR" sz="10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0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Titre 4"/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 Black" panose="020B0A04020102020204" pitchFamily="34" charset="0"/>
              </a:rPr>
              <a:t>VOIE GÉNÉRALE</a:t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Black" panose="020B0A04020102020204" pitchFamily="34" charset="0"/>
              </a:rPr>
              <a:t/>
            </a:r>
            <a:br>
              <a:rPr lang="fr-FR" altLang="fr-FR" sz="2400" b="1">
                <a:latin typeface="Arial Black" panose="020B0A04020102020204" pitchFamily="34" charset="0"/>
              </a:rPr>
            </a:br>
            <a:r>
              <a:rPr lang="fr-FR" altLang="fr-FR" sz="2400" b="1">
                <a:latin typeface="Arial "/>
              </a:rPr>
              <a:t>La première</a:t>
            </a:r>
            <a:br>
              <a:rPr lang="fr-FR" altLang="fr-FR" sz="2400" b="1">
                <a:latin typeface="Arial "/>
              </a:rPr>
            </a:br>
            <a:r>
              <a:rPr lang="fr-FR" altLang="fr-FR" sz="2400" b="1">
                <a:latin typeface="Arial "/>
              </a:rPr>
              <a:t>et la terminale</a:t>
            </a:r>
            <a:endParaRPr lang="fr-FR" altLang="fr-FR" sz="2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DA31315-3F1E-1846-863D-09CCE7AF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61912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Enseignements communs</a:t>
            </a:r>
          </a:p>
        </p:txBody>
      </p:sp>
      <p:sp>
        <p:nvSpPr>
          <p:cNvPr id="52227" name="Espace réservé du texte 2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/>
              <a:t>Les élèves de la voie générale suivent des </a:t>
            </a:r>
            <a:r>
              <a:rPr lang="fr-FR" altLang="fr-FR" b="1" smtClean="0"/>
              <a:t>enseignements communs</a:t>
            </a:r>
            <a:r>
              <a:rPr lang="fr-FR" altLang="fr-FR" smtClean="0"/>
              <a:t> :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</a:pPr>
            <a:endParaRPr lang="fr-FR" alt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A654E9-278F-4262-832F-03DC35DDFF95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243138"/>
            <a:ext cx="65055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Réunion d’information  des parents d’élèves de 2de :  nouveau lycée&amp;quot;&quot;/&gt;&lt;property id=&quot;20307&quot; value=&quot;271&quot;/&gt;&lt;/object&gt;&lt;object type=&quot;3&quot; unique_id=&quot;10467&quot;&gt;&lt;property id=&quot;20148&quot; value=&quot;5&quot;/&gt;&lt;property id=&quot;20300&quot; value=&quot;Diapositive 2 - &amp;quot;SOMMAIRE&amp;quot;&quot;/&gt;&lt;property id=&quot;20307&quot; value=&quot;285&quot;/&gt;&lt;/object&gt;&lt;object type=&quot;3&quot; unique_id=&quot;10523&quot;&gt;&lt;property id=&quot;20148&quot; value=&quot;5&quot;/&gt;&lt;property id=&quot;20300&quot; value=&quot;Diapositive 7&quot;/&gt;&lt;property id=&quot;20307&quot; value=&quot;290&quot;/&gt;&lt;/object&gt;&lt;object type=&quot;3&quot; unique_id=&quot;11349&quot;&gt;&lt;property id=&quot;20148&quot; value=&quot;5&quot;/&gt;&lt;property id=&quot;20300&quot; value=&quot;Diapositive 3&quot;/&gt;&lt;property id=&quot;20307&quot; value=&quot;311&quot;/&gt;&lt;/object&gt;&lt;object type=&quot;3&quot; unique_id=&quot;12979&quot;&gt;&lt;property id=&quot;20148&quot; value=&quot;5&quot;/&gt;&lt;property id=&quot;20300&quot; value=&quot;Diapositive 11 - &amp;quot;Les nouveautés à partir de 2019/2020&amp;quot;&quot;/&gt;&lt;property id=&quot;20307&quot; value=&quot;317&quot;/&gt;&lt;/object&gt;&lt;object type=&quot;3&quot; unique_id=&quot;12980&quot;&gt;&lt;property id=&quot;20148&quot; value=&quot;5&quot;/&gt;&lt;property id=&quot;20300&quot; value=&quot;Diapositive 12 - &amp;quot;Les nouveautés à partir de 2019/2020&amp;quot;&quot;/&gt;&lt;property id=&quot;20307&quot; value=&quot;318&quot;/&gt;&lt;/object&gt;&lt;object type=&quot;3&quot; unique_id=&quot;12981&quot;&gt;&lt;property id=&quot;20148&quot; value=&quot;5&quot;/&gt;&lt;property id=&quot;20300&quot; value=&quot;Diapositive 13 - &amp;quot;Les nouveautés à partir de 2019/2020&amp;quot;&quot;/&gt;&lt;property id=&quot;20307&quot; value=&quot;319&quot;/&gt;&lt;/object&gt;&lt;object type=&quot;3&quot; unique_id=&quot;12984&quot;&gt;&lt;property id=&quot;20148&quot; value=&quot;5&quot;/&gt;&lt;property id=&quot;20300&quot; value=&quot;Diapositive 15 - &amp;quot;A la rentrée 2019 :&amp;quot;&quot;/&gt;&lt;property id=&quot;20307&quot; value=&quot;322&quot;/&gt;&lt;/object&gt;&lt;object type=&quot;3&quot; unique_id=&quot;13206&quot;&gt;&lt;property id=&quot;20148&quot; value=&quot;5&quot;/&gt;&lt;property id=&quot;20300&quot; value=&quot;Diapositive 25&quot;/&gt;&lt;property id=&quot;20307&quot; value=&quot;326&quot;/&gt;&lt;/object&gt;&lt;object type=&quot;3&quot; unique_id=&quot;14420&quot;&gt;&lt;property id=&quot;20148&quot; value=&quot;5&quot;/&gt;&lt;property id=&quot;20300&quot; value=&quot;Diapositive 4 - &amp;quot;La scolarité au lycée général et technologique&amp;quot;&quot;/&gt;&lt;property id=&quot;20307&quot; value=&quot;332&quot;/&gt;&lt;/object&gt;&lt;object type=&quot;3&quot; unique_id=&quot;14687&quot;&gt;&lt;property id=&quot;20148&quot; value=&quot;5&quot;/&gt;&lt;property id=&quot;20300&quot; value=&quot;Diapositive 5 - &amp;quot;Les épreuves du baccalauréat&amp;quot;&quot;/&gt;&lt;property id=&quot;20307&quot; value=&quot;333&quot;/&gt;&lt;/object&gt;&lt;object type=&quot;3&quot; unique_id=&quot;14688&quot;&gt;&lt;property id=&quot;20148&quot; value=&quot;5&quot;/&gt;&lt;property id=&quot;20300&quot; value=&quot;Diapositive 6 - &amp;quot;La 2de générale et technologique&amp;quot;&quot;/&gt;&lt;property id=&quot;20307&quot; value=&quot;334&quot;/&gt;&lt;/object&gt;&lt;object type=&quot;3&quot; unique_id=&quot;14689&quot;&gt;&lt;property id=&quot;20148&quot; value=&quot;5&quot;/&gt;&lt;property id=&quot;20300&quot; value=&quot;Diapositive 8 - &amp;quot;Après la seconde : voie générale ou technologique ?&amp;quot;&quot;/&gt;&lt;property id=&quot;20307&quot; value=&quot;335&quot;/&gt;&lt;/object&gt;&lt;object type=&quot;3&quot; unique_id=&quot;14690&quot;&gt;&lt;property id=&quot;20148&quot; value=&quot;5&quot;/&gt;&lt;property id=&quot;20300&quot; value=&quot;Diapositive 9 - &amp;quot;Voie générale&amp;quot;&quot;/&gt;&lt;property id=&quot;20307&quot; value=&quot;336&quot;/&gt;&lt;/object&gt;&lt;object type=&quot;3&quot; unique_id=&quot;14691&quot;&gt;&lt;property id=&quot;20148&quot; value=&quot;5&quot;/&gt;&lt;property id=&quot;20300&quot; value=&quot;Diapositive 14 - &amp;quot;Voie technologique&amp;quot;&quot;/&gt;&lt;property id=&quot;20307&quot; value=&quot;337&quot;/&gt;&lt;/object&gt;&lt;object type=&quot;3&quot; unique_id=&quot;14692&quot;&gt;&lt;property id=&quot;20148&quot; value=&quot;5&quot;/&gt;&lt;property id=&quot;20300&quot; value=&quot;Diapositive 17 - &amp;quot;Les épreuves du baccalauréat&amp;quot;&quot;/&gt;&lt;property id=&quot;20307&quot; value=&quot;339&quot;/&gt;&lt;/object&gt;&lt;object type=&quot;3&quot; unique_id=&quot;14693&quot;&gt;&lt;property id=&quot;20148&quot; value=&quot;5&quot;/&gt;&lt;property id=&quot;20300&quot; value=&quot;Diapositive 18 - &amp;quot;le Baccalauréat 2021&amp;quot;&quot;/&gt;&lt;property id=&quot;20307&quot; value=&quot;340&quot;/&gt;&lt;/object&gt;&lt;object type=&quot;3&quot; unique_id=&quot;14694&quot;&gt;&lt;property id=&quot;20148&quot; value=&quot;5&quot;/&gt;&lt;property id=&quot;20300&quot; value=&quot;Diapositive 19 - &amp;quot;Le contrôle continu&amp;quot;&quot;/&gt;&lt;property id=&quot;20307&quot; value=&quot;341&quot;/&gt;&lt;/object&gt;&lt;object type=&quot;3&quot; unique_id=&quot;14695&quot;&gt;&lt;property id=&quot;20148&quot; value=&quot;5&quot;/&gt;&lt;property id=&quot;20300&quot; value=&quot;Diapositive 20 - &amp;quot;Étapes de la Scolarité des futurs bacheliers 2021&amp;quot;&quot;/&gt;&lt;property id=&quot;20307&quot; value=&quot;342&quot;/&gt;&lt;/object&gt;&lt;object type=&quot;3&quot; unique_id=&quot;14696&quot;&gt;&lt;property id=&quot;20148&quot; value=&quot;5&quot;/&gt;&lt;property id=&quot;20300&quot; value=&quot;Diapositive 21 - &amp;quot;L’orientation en 2de générale et technologique&amp;quot;&quot;/&gt;&lt;property id=&quot;20307&quot; value=&quot;338&quot;/&gt;&lt;/object&gt;&lt;object type=&quot;3&quot; unique_id=&quot;14904&quot;&gt;&lt;property id=&quot;20148&quot; value=&quot;5&quot;/&gt;&lt;property id=&quot;20300&quot; value=&quot;Diapositive 22 - &amp;quot;Construire son projet d’orientation&amp;quot;&quot;/&gt;&lt;property id=&quot;20307&quot; value=&quot;343&quot;/&gt;&lt;/object&gt;&lt;object type=&quot;3&quot; unique_id=&quot;14905&quot;&gt;&lt;property id=&quot;20148&quot; value=&quot;5&quot;/&gt;&lt;property id=&quot;20300&quot; value=&quot;Diapositive 23 - &amp;quot;Au 2e trimestre en seconde&amp;quot;&quot;/&gt;&lt;property id=&quot;20307&quot; value=&quot;344&quot;/&gt;&lt;/object&gt;&lt;object type=&quot;3&quot; unique_id=&quot;14906&quot;&gt;&lt;property id=&quot;20148&quot; value=&quot;5&quot;/&gt;&lt;property id=&quot;20300&quot; value=&quot;Diapositive 24 - &amp;quot;Les choix pour les voies générale et technologique&amp;quot;&quot;/&gt;&lt;property id=&quot;20307&quot; value=&quot;345&quot;/&gt;&lt;/object&gt;&lt;object type=&quot;3&quot; unique_id=&quot;14989&quot;&gt;&lt;property id=&quot;20148&quot; value=&quot;5&quot;/&gt;&lt;property id=&quot;20300&quot; value=&quot;Diapositive 16 - &amp;quot;Les enseignements&amp;quot;&quot;/&gt;&lt;property id=&quot;20307&quot; value=&quot;346&quot;/&gt;&lt;/object&gt;&lt;object type=&quot;3&quot; unique_id=&quot;15100&quot;&gt;&lt;property id=&quot;20148&quot; value=&quot;5&quot;/&gt;&lt;property id=&quot;20300&quot; value=&quot;Diapositive 10 - &amp;quot;Les nouveautés à partir de 2019/2020&amp;quot;&quot;/&gt;&lt;property id=&quot;20307&quot; value=&quot;347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1883</Words>
  <Application>Microsoft Office PowerPoint</Application>
  <PresentationFormat>Affichage à l'écran (4:3)</PresentationFormat>
  <Paragraphs>199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Archive</vt:lpstr>
      <vt:lpstr>Arial</vt:lpstr>
      <vt:lpstr>Arial </vt:lpstr>
      <vt:lpstr>Arial Black</vt:lpstr>
      <vt:lpstr>Arial Italic</vt:lpstr>
      <vt:lpstr>Calibri</vt:lpstr>
      <vt:lpstr>Roboto</vt:lpstr>
      <vt:lpstr>Wingdings</vt:lpstr>
      <vt:lpstr>1_pages de contenus</vt:lpstr>
      <vt:lpstr>1_page de presentation et de partie</vt:lpstr>
      <vt:lpstr>1_page de sous-partie</vt:lpstr>
      <vt:lpstr>2_pages de contenus</vt:lpstr>
      <vt:lpstr>Présentation PowerPoint</vt:lpstr>
      <vt:lpstr>SOMMAIRE</vt:lpstr>
      <vt:lpstr>Présentation PowerPoint</vt:lpstr>
      <vt:lpstr>La scolarité au lycée d’enseignement général et technologique</vt:lpstr>
      <vt:lpstr>Présentation PowerPoint</vt:lpstr>
      <vt:lpstr>Présentation PowerPoint</vt:lpstr>
      <vt:lpstr>Après la seconde : voie générale ou technologique ?</vt:lpstr>
      <vt:lpstr>Présentation PowerPoint</vt:lpstr>
      <vt:lpstr>Enseignements communs</vt:lpstr>
      <vt:lpstr>Enseignements de spécialité</vt:lpstr>
      <vt:lpstr>Enseignements de spécialité</vt:lpstr>
      <vt:lpstr>Enseignements optionnels</vt:lpstr>
      <vt:lpstr>Présentation PowerPoint</vt:lpstr>
      <vt:lpstr>La voie technologique</vt:lpstr>
      <vt:lpstr>Les enseignements</vt:lpstr>
      <vt:lpstr>Présentation PowerPoint</vt:lpstr>
      <vt:lpstr>le Baccalauréat</vt:lpstr>
      <vt:lpstr>Calcul de la note du bac</vt:lpstr>
      <vt:lpstr>Étapes de la Scolarité des futurs bacheliers </vt:lpstr>
      <vt:lpstr>Présentation PowerPoint</vt:lpstr>
      <vt:lpstr>Construire son projet d’orientation</vt:lpstr>
      <vt:lpstr>Au 2e trimestre en seconde</vt:lpstr>
      <vt:lpstr>Les choix pour les voies générale et technologique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ISABELLE JULE</cp:lastModifiedBy>
  <cp:revision>584</cp:revision>
  <cp:lastPrinted>2018-03-26T09:35:00Z</cp:lastPrinted>
  <dcterms:created xsi:type="dcterms:W3CDTF">2015-02-04T10:43:31Z</dcterms:created>
  <dcterms:modified xsi:type="dcterms:W3CDTF">2021-11-09T15:47:01Z</dcterms:modified>
</cp:coreProperties>
</file>